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72" r:id="rId4"/>
    <p:sldId id="260" r:id="rId5"/>
    <p:sldId id="262" r:id="rId6"/>
    <p:sldId id="263" r:id="rId7"/>
    <p:sldId id="266" r:id="rId8"/>
    <p:sldId id="267" r:id="rId9"/>
    <p:sldId id="269" r:id="rId10"/>
    <p:sldId id="270" r:id="rId11"/>
    <p:sldId id="271" r:id="rId12"/>
    <p:sldId id="273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FFC9047F-9530-4BF1-896D-E76984F77D07}">
          <p14:sldIdLst>
            <p14:sldId id="256"/>
            <p14:sldId id="258"/>
            <p14:sldId id="272"/>
            <p14:sldId id="260"/>
            <p14:sldId id="262"/>
            <p14:sldId id="263"/>
            <p14:sldId id="266"/>
            <p14:sldId id="267"/>
            <p14:sldId id="269"/>
            <p14:sldId id="270"/>
            <p14:sldId id="271"/>
            <p14:sldId id="273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956ACC-F33A-4EBE-905A-B86E4C7DE878}" v="38" dt="2024-12-27T18:46:14.8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6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61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E7FDAE-73B7-3B78-C43A-36FA40246D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35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Онлайн-калькулятор для инженерных расчётов</a:t>
            </a:r>
            <a:endParaRPr lang="ru-RU" sz="3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7045159-CD9C-8FDF-0C84-C622FD708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6532" y="4536827"/>
            <a:ext cx="4687483" cy="897365"/>
          </a:xfrm>
        </p:spPr>
        <p:txBody>
          <a:bodyPr>
            <a:noAutofit/>
          </a:bodyPr>
          <a:lstStyle/>
          <a:p>
            <a:pPr algn="r"/>
            <a:r>
              <a:rPr lang="ru-RU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Авторы: </a:t>
            </a: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Филенков Никита Сергеевич, Панин Даниил </a:t>
            </a:r>
            <a:r>
              <a:rPr lang="ru-RU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Арифович</a:t>
            </a: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Орлов Алексей Михайлович. Ученики 10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ИТ класса в московской школе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ГБОУ Школа № 654 имени А.Д. Фридмана</a:t>
            </a:r>
            <a:b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</a:t>
            </a: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Гришина Арина Александровна</a:t>
            </a:r>
            <a:b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МГТУ имени Н.Э. Баумана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0B7C36-76F4-4F63-A49A-32724FA5F602}"/>
              </a:ext>
            </a:extLst>
          </p:cNvPr>
          <p:cNvSpPr txBox="1"/>
          <p:nvPr/>
        </p:nvSpPr>
        <p:spPr>
          <a:xfrm>
            <a:off x="-289739" y="219478"/>
            <a:ext cx="12770962" cy="311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Государственное бюджетное общеобразовательное учреждение города Москвы «Школа № 654 имени А.Д. Фридмана»</a:t>
            </a:r>
            <a:endParaRPr lang="ru-RU" sz="14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3AF044-F7EF-472F-BA0D-CFD517B3C6E8}"/>
              </a:ext>
            </a:extLst>
          </p:cNvPr>
          <p:cNvSpPr txBox="1"/>
          <p:nvPr/>
        </p:nvSpPr>
        <p:spPr>
          <a:xfrm>
            <a:off x="2902412" y="6577730"/>
            <a:ext cx="6386660" cy="2802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Москва, 2025</a:t>
            </a:r>
            <a:endParaRPr lang="ru-RU" sz="1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807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F5198A-95C2-80C7-9208-F9ED19F08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6" y="223887"/>
            <a:ext cx="9601200" cy="1485900"/>
          </a:xfrm>
        </p:spPr>
        <p:txBody>
          <a:bodyPr>
            <a:noAutofit/>
          </a:bodyPr>
          <a:lstStyle/>
          <a:p>
            <a:r>
              <a:rPr lang="ru-RU" sz="4000" b="1" dirty="0">
                <a:effectLst/>
                <a:latin typeface="Times New Roman" panose="02020603050405020304" pitchFamily="18" charset="0"/>
                <a:ea typeface="DengXian Light" panose="020B0503020204020204" pitchFamily="2" charset="-122"/>
                <a:cs typeface="Times New Roman" panose="02020603050405020304" pitchFamily="18" charset="0"/>
              </a:rPr>
              <a:t>Функциональное тестирование</a:t>
            </a:r>
            <a:r>
              <a:rPr lang="ru-RU" sz="4000" b="1" dirty="0">
                <a:latin typeface="Times New Roman" panose="02020603050405020304" pitchFamily="18" charset="0"/>
                <a:ea typeface="DengXian Light" panose="020B0503020204020204" pitchFamily="2" charset="-122"/>
                <a:cs typeface="Times New Roman" panose="02020603050405020304" pitchFamily="18" charset="0"/>
              </a:rPr>
              <a:t>:</a:t>
            </a:r>
            <a:endParaRPr lang="ru-RU" sz="4000" dirty="0"/>
          </a:p>
        </p:txBody>
      </p:sp>
      <p:graphicFrame>
        <p:nvGraphicFramePr>
          <p:cNvPr id="8" name="Таблица 8">
            <a:extLst>
              <a:ext uri="{FF2B5EF4-FFF2-40B4-BE49-F238E27FC236}">
                <a16:creationId xmlns:a16="http://schemas.microsoft.com/office/drawing/2014/main" id="{0A04270C-F5C8-44D0-B715-7A2DBDE799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0886989"/>
              </p:ext>
            </p:extLst>
          </p:nvPr>
        </p:nvGraphicFramePr>
        <p:xfrm>
          <a:off x="1371612" y="966837"/>
          <a:ext cx="9601194" cy="558959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98590">
                  <a:extLst>
                    <a:ext uri="{9D8B030D-6E8A-4147-A177-3AD203B41FA5}">
                      <a16:colId xmlns:a16="http://schemas.microsoft.com/office/drawing/2014/main" val="1811546159"/>
                    </a:ext>
                  </a:extLst>
                </a:gridCol>
                <a:gridCol w="2601808">
                  <a:extLst>
                    <a:ext uri="{9D8B030D-6E8A-4147-A177-3AD203B41FA5}">
                      <a16:colId xmlns:a16="http://schemas.microsoft.com/office/drawing/2014/main" val="3663496344"/>
                    </a:ext>
                  </a:extLst>
                </a:gridCol>
                <a:gridCol w="1600199">
                  <a:extLst>
                    <a:ext uri="{9D8B030D-6E8A-4147-A177-3AD203B41FA5}">
                      <a16:colId xmlns:a16="http://schemas.microsoft.com/office/drawing/2014/main" val="2862371707"/>
                    </a:ext>
                  </a:extLst>
                </a:gridCol>
                <a:gridCol w="1793441">
                  <a:extLst>
                    <a:ext uri="{9D8B030D-6E8A-4147-A177-3AD203B41FA5}">
                      <a16:colId xmlns:a16="http://schemas.microsoft.com/office/drawing/2014/main" val="3845513820"/>
                    </a:ext>
                  </a:extLst>
                </a:gridCol>
                <a:gridCol w="1951348">
                  <a:extLst>
                    <a:ext uri="{9D8B030D-6E8A-4147-A177-3AD203B41FA5}">
                      <a16:colId xmlns:a16="http://schemas.microsoft.com/office/drawing/2014/main" val="2104828635"/>
                    </a:ext>
                  </a:extLst>
                </a:gridCol>
                <a:gridCol w="1055808">
                  <a:extLst>
                    <a:ext uri="{9D8B030D-6E8A-4147-A177-3AD203B41FA5}">
                      <a16:colId xmlns:a16="http://schemas.microsoft.com/office/drawing/2014/main" val="2857328706"/>
                    </a:ext>
                  </a:extLst>
                </a:gridCol>
              </a:tblGrid>
              <a:tr h="41072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№ теста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Назначение теста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Значения исходных данных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Ожидаемый результат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Реакция программы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Вывод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3764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Проверка корректности работы кнопки перехода между страницами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Нажатие на кнопку перехода между страницами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Ожидается переход на другую страницу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Переход на другую страницу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Успешная работа программы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3820655"/>
                  </a:ext>
                </a:extLst>
              </a:tr>
              <a:tr h="19059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Проверка корректности работы кнопок для ввода цифр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Нажатие на кнопку с цифрой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Ожидается вывод цифры на экран калькулятора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Вывод цифры на экран калькулятора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Успешная работа программы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5999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Проверка корректности работы кнопок арифметических операций и кнопки «=» на примере вычитания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Нажатие кнопок: ввода цифры, «-», ввода вычитаемой цифры, «=»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Ожидается вывод каждого действия на экран калькулятора, и после нажатия «=» вывод результата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Вывод действий на экран, и после нажатия «=» вывод результата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Успешная работа программы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75373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Проверка корректности работы кнопок тригонометрических функций на примере «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atg</a:t>
                      </a: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»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Нажатие кнопки ввода цифры, кнопки «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atg</a:t>
                      </a: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» и кнопки «=»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Ожидается вывод каждого действия на экран калькулятора, и после нажатия «=» вывод результата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Вывод действий на экран, и после нажатия «=» вывод результата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Успешная работа программы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86381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8208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D34792-5AA6-4EAB-949C-2DBE356D6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7044" y="0"/>
            <a:ext cx="7093670" cy="756501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сайта</a:t>
            </a:r>
          </a:p>
        </p:txBody>
      </p:sp>
      <p:pic>
        <p:nvPicPr>
          <p:cNvPr id="12" name="recording (video-converter.com)">
            <a:hlinkClick r:id="" action="ppaction://media"/>
            <a:extLst>
              <a:ext uri="{FF2B5EF4-FFF2-40B4-BE49-F238E27FC236}">
                <a16:creationId xmlns:a16="http://schemas.microsoft.com/office/drawing/2014/main" id="{3C47BC75-E933-4C39-9EAF-16C5D8A7E42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8960" y="744913"/>
            <a:ext cx="11169417" cy="5533339"/>
          </a:xfrm>
        </p:spPr>
      </p:pic>
    </p:spTree>
    <p:extLst>
      <p:ext uri="{BB962C8B-B14F-4D97-AF65-F5344CB8AC3E}">
        <p14:creationId xmlns:p14="http://schemas.microsoft.com/office/powerpoint/2010/main" val="28989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6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A5C676-7D4F-4FAE-B461-A83AF46C0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8545" y="0"/>
            <a:ext cx="7127310" cy="704589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сайта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5337C3-85C4-4B4D-9F69-715D089E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008345"/>
            <a:ext cx="9601200" cy="358140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видео демонстрации работы сайта также можно ознакомиться по данной ссылке или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коду: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https://go.screenpal.com/watch/cTn1qbnhhn7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986B6FA-3514-4AAD-B85B-9AC398D45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257" y="2260950"/>
            <a:ext cx="4241102" cy="424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432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EB9C71-94F2-4BBB-71FC-64D0D5910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FD72EF-0690-8E85-2859-3CF686A39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06600"/>
            <a:ext cx="9601200" cy="157899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В итоге был создан сайт с рабочими инженерным калькулятором и конвертером физических величин, который поможет проводить арифметические и инженерные расчёты, а также переводить из одних физических единиц в другие. Была продемонстрирована работа с дизайном сайта и его кодом. Можно сделать вывод о том, что была проделана трудоёмкая и время затратная работа по написанию кода и реализации большого количества функций калькулятора, а также конвертера. Подводя к итогам, можно сказать, что задачи проекта выполнены, а цель проекта достигнута.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5255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ECC447-66CB-789A-CE8D-279B1955A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700" y="393700"/>
            <a:ext cx="9601200" cy="7493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0F9BD4-26B1-B15E-69D2-6789CEC24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700" y="1473200"/>
            <a:ext cx="10782300" cy="3581400"/>
          </a:xfrm>
        </p:spPr>
        <p:txBody>
          <a:bodyPr>
            <a:noAutofit/>
          </a:bodyPr>
          <a:lstStyle/>
          <a:p>
            <a:pPr>
              <a:lnSpc>
                <a:spcPct val="160000"/>
              </a:lnSpc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Цель: 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Создать сайт с инженерным калькулятором и конвертером физических величин.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 </a:t>
            </a:r>
          </a:p>
          <a:p>
            <a:pPr>
              <a:lnSpc>
                <a:spcPct val="160000"/>
              </a:lnSpc>
              <a:buFont typeface="+mj-lt"/>
              <a:buAutoNum type="arabicPeriod"/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Продумать функционал сайта</a:t>
            </a:r>
          </a:p>
          <a:p>
            <a:pPr>
              <a:lnSpc>
                <a:spcPct val="160000"/>
              </a:lnSpc>
              <a:buFont typeface="+mj-lt"/>
              <a:buAutoNum type="arabicPeriod"/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Создать дизайн для калькулятора</a:t>
            </a:r>
          </a:p>
          <a:p>
            <a:pPr>
              <a:lnSpc>
                <a:spcPct val="160000"/>
              </a:lnSpc>
              <a:buFont typeface="+mj-lt"/>
              <a:buAutoNum type="arabicPeriod"/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Написать код, в котором будет прописан весь функционал сайта</a:t>
            </a:r>
          </a:p>
          <a:p>
            <a:pPr>
              <a:lnSpc>
                <a:spcPct val="160000"/>
              </a:lnSpc>
              <a:buFont typeface="+mj-lt"/>
              <a:buAutoNum type="arabicPeriod"/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Провести тестирование работоспособности функционирования сайта</a:t>
            </a:r>
          </a:p>
        </p:txBody>
      </p:sp>
    </p:spTree>
    <p:extLst>
      <p:ext uri="{BB962C8B-B14F-4D97-AF65-F5344CB8AC3E}">
        <p14:creationId xmlns:p14="http://schemas.microsoft.com/office/powerpoint/2010/main" val="3025441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BB0175-973C-42CC-BF0D-2CF62E02E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368300"/>
            <a:ext cx="9601200" cy="14859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035A20-DDE4-403E-A099-A392E282C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0" y="2792428"/>
            <a:ext cx="10782300" cy="160177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Онлайн калькуляторы для инженерных расчетов значительно упрощают работу и предотвращают ошибки, а также предоставляют возможность быстро решать сложные математические задачи, которые раньше занимали много времени и усилий</a:t>
            </a:r>
            <a:r>
              <a:rPr lang="ru-RU" dirty="0">
                <a:latin typeface="Times New Roman" panose="02020603050405020304" pitchFamily="18" charset="0"/>
                <a:ea typeface="DengXian" panose="02010600030101010101" pitchFamily="2" charset="-122"/>
              </a:rPr>
              <a:t>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4878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9D1D22-8AAA-3C1E-8FEC-F5B071E55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400" y="44450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Основная часть </a:t>
            </a:r>
            <a:b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План создания: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EA009B1-F176-4339-3CCD-23691B300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8400" y="2724150"/>
            <a:ext cx="10668000" cy="244475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ru-RU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П</a:t>
            </a: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ервым этапом необходимо продумать функционал сайта и внедрить в онлайн-калькулятор, то, чего нет у аналогов. Так как калькулятор</a:t>
            </a:r>
            <a:r>
              <a:rPr lang="ru-RU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ru-RU" b="0" i="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инженерный, было принято решение встроить конвертер физических величин. В итоге, сайт будет состоять из двух страниц: калькулятора и конвертера, переход между которыми осуществляется, по кнопке в верхнем левом углу каждой из страниц.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71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1CB066-88F0-5A7F-D0ED-9DD5CF0FB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629" y="364598"/>
            <a:ext cx="9601200" cy="14859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дизайна:</a:t>
            </a:r>
            <a:endParaRPr lang="ru-RU" sz="4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25D833-99D9-7178-3E7D-7A234F8C4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1701" y="1221848"/>
            <a:ext cx="9395905" cy="125730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Далее необходимо создать дизайн сайта. Для этого нужно определиться с цветовой гаммой и расположением элементов на странице. Были выбраны спокойные цвета, которые не отвлекают пользователя при использовании. 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2A79E8-5820-CCCB-D398-F05A3E1E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003" y="2795735"/>
            <a:ext cx="5599651" cy="27602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250EEC-E86E-1755-DF60-BC6F3FA247A8}"/>
              </a:ext>
            </a:extLst>
          </p:cNvPr>
          <p:cNvSpPr txBox="1"/>
          <p:nvPr/>
        </p:nvSpPr>
        <p:spPr>
          <a:xfrm>
            <a:off x="2243935" y="5555990"/>
            <a:ext cx="28930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Рисунок 1 - Страница с калькулятором</a:t>
            </a:r>
            <a:endParaRPr lang="ru-RU" sz="11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F4E3E93-E575-9735-5092-2425208AE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3604" y="2795735"/>
            <a:ext cx="5372364" cy="27592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66FCAD-0042-CCA9-2734-67F2FCC8A6C3}"/>
              </a:ext>
            </a:extLst>
          </p:cNvPr>
          <p:cNvSpPr txBox="1"/>
          <p:nvPr/>
        </p:nvSpPr>
        <p:spPr>
          <a:xfrm>
            <a:off x="7935743" y="5555030"/>
            <a:ext cx="28680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Рисунок 2 – Страница с конвертером единиц измерения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2332175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07EB82-FD96-8D6E-6086-5D720805F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66700"/>
            <a:ext cx="9601200" cy="14859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кода:</a:t>
            </a:r>
            <a:endParaRPr lang="ru-RU" sz="4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F1886C-C384-7F80-7352-06219E470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1899" y="1009650"/>
            <a:ext cx="6811509" cy="148590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Следующим шагом было написание кода. Программа написана на языке </a:t>
            </a:r>
            <a:r>
              <a:rPr lang="en-US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с помощью фреймворка </a:t>
            </a:r>
            <a:r>
              <a:rPr lang="en-US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Django</a:t>
            </a: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HTML</a:t>
            </a: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и </a:t>
            </a:r>
            <a:r>
              <a:rPr lang="en-US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Java</a:t>
            </a: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 Сначала нужно создать папку проекта, в которой будут все необходимые файлы.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9941813-A96F-F639-2C1A-58E4E9502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237" y="593982"/>
            <a:ext cx="2110242" cy="51602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7B55B2-C175-3759-278D-A7678403CA3F}"/>
              </a:ext>
            </a:extLst>
          </p:cNvPr>
          <p:cNvSpPr txBox="1"/>
          <p:nvPr/>
        </p:nvSpPr>
        <p:spPr>
          <a:xfrm>
            <a:off x="8043408" y="5754236"/>
            <a:ext cx="2755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Рисунок 3 – Структура проекта в </a:t>
            </a:r>
            <a:r>
              <a: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Visual Studio Code</a:t>
            </a:r>
            <a:endParaRPr lang="ru-RU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BEFFFD1-D300-4E02-AF52-FD3A4615A27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96675" y="3037788"/>
            <a:ext cx="5715000" cy="31610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BDA8824-61D2-41D5-845E-8D219DB04F4E}"/>
              </a:ext>
            </a:extLst>
          </p:cNvPr>
          <p:cNvSpPr txBox="1"/>
          <p:nvPr/>
        </p:nvSpPr>
        <p:spPr>
          <a:xfrm>
            <a:off x="1506961" y="6198818"/>
            <a:ext cx="609442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Рисунок 4 – С</a:t>
            </a:r>
            <a:r>
              <a:rPr lang="ru-RU" sz="1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хема структуры проекта</a:t>
            </a:r>
            <a:endParaRPr lang="ru-RU" sz="1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24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053DD8-B507-B01B-1E3C-D3DBF69F7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EB6903-C25F-965B-A090-B21FDFB7E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974" y="337699"/>
            <a:ext cx="9601200" cy="659089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кода:</a:t>
            </a:r>
            <a:endParaRPr lang="ru-RU" sz="4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094D6A-7A11-3C64-21DD-1DC3F5804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974" y="1084933"/>
            <a:ext cx="5867401" cy="3101417"/>
          </a:xfrm>
        </p:spPr>
        <p:txBody>
          <a:bodyPr>
            <a:normAutofit fontScale="70000" lnSpcReduction="20000"/>
          </a:bodyPr>
          <a:lstStyle/>
          <a:p>
            <a:pPr algn="just">
              <a:lnSpc>
                <a:spcPct val="170000"/>
              </a:lnSpc>
            </a:pPr>
            <a:r>
              <a:rPr lang="ru-RU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Теперь нужно перенести код из </a:t>
            </a:r>
            <a:r>
              <a:rPr lang="en-US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Figma</a:t>
            </a:r>
            <a:r>
              <a:rPr lang="ru-RU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в проект и отредактировать его, так чтобы сайт имел вид и благополучно функционировал. Чтобы это сделать, необходимо в папке </a:t>
            </a:r>
            <a:r>
              <a:rPr lang="en-US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templates </a:t>
            </a:r>
            <a:r>
              <a:rPr lang="ru-RU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создать несколько файлов: </a:t>
            </a:r>
            <a:r>
              <a:rPr lang="en-US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index</a:t>
            </a:r>
            <a:r>
              <a:rPr lang="ru-RU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html</a:t>
            </a:r>
            <a:r>
              <a:rPr lang="ru-RU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и с</a:t>
            </a:r>
            <a:r>
              <a:rPr lang="en-US" sz="2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onverter</a:t>
            </a:r>
            <a:r>
              <a:rPr lang="ru-RU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html</a:t>
            </a:r>
            <a:r>
              <a:rPr lang="ru-RU" sz="2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 Первый файл отвечает за визуализацию дизайна и функционал калькулятора, а второй за конвертер соответственно.</a:t>
            </a:r>
            <a:endParaRPr lang="ru-RU" sz="26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06751DE-BC5A-92EC-2D68-7761A2787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0" y="920050"/>
            <a:ext cx="4927600" cy="13060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8F0128-5B04-4A18-87AB-6BF9F84FB1D8}"/>
              </a:ext>
            </a:extLst>
          </p:cNvPr>
          <p:cNvSpPr txBox="1"/>
          <p:nvPr/>
        </p:nvSpPr>
        <p:spPr>
          <a:xfrm>
            <a:off x="6667500" y="2163587"/>
            <a:ext cx="54990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Рисунок 5 – прописанный стиль для содержимого страницы</a:t>
            </a:r>
            <a:endParaRPr lang="ru-RU" sz="11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DDCAC5B-0566-D132-EA60-3DBB00241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599" y="3370303"/>
            <a:ext cx="4724401" cy="26238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0DF6AF-7245-5AB3-5391-81F06A14D5B1}"/>
              </a:ext>
            </a:extLst>
          </p:cNvPr>
          <p:cNvSpPr txBox="1"/>
          <p:nvPr/>
        </p:nvSpPr>
        <p:spPr>
          <a:xfrm>
            <a:off x="7086599" y="5961486"/>
            <a:ext cx="47244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Рисунок 6 – ввод некоторых кнопок для калькулятора</a:t>
            </a:r>
            <a:endParaRPr lang="ru-RU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ru-RU" sz="110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A1DB3A1-9969-0827-7403-4B29F32E8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1325" y="4274495"/>
            <a:ext cx="4601208" cy="19833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817683D-4090-A1AF-4CAD-FD088A7DB65E}"/>
              </a:ext>
            </a:extLst>
          </p:cNvPr>
          <p:cNvSpPr txBox="1"/>
          <p:nvPr/>
        </p:nvSpPr>
        <p:spPr>
          <a:xfrm>
            <a:off x="2218054" y="6257836"/>
            <a:ext cx="358775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Рисунок 7 – кнопки тригонометрических функций, которые возвращают значения в радианах</a:t>
            </a:r>
            <a:endParaRPr lang="ru-RU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372901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5802A0-4BEE-D35A-46C7-803676DBB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91918"/>
            <a:ext cx="9601200" cy="104672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кода:</a:t>
            </a:r>
            <a:endParaRPr lang="ru-RU" sz="4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DB9BDB-6D60-04BA-0385-5D1F40487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1273175"/>
            <a:ext cx="5816600" cy="5208199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Далее необходимо прописать остальные функции калькулятора. Рассмотрим реализацию функции памяти, чтобы калькулятор мог запоминать последние полученные значения, и проводить операции с ними. </a:t>
            </a:r>
          </a:p>
          <a:p>
            <a:pPr algn="just"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После этого нужно создать функцию</a:t>
            </a:r>
            <a:r>
              <a:rPr lang="ru-RU" dirty="0">
                <a:solidFill>
                  <a:srgbClr val="24292F"/>
                </a:solidFill>
                <a:effectLst/>
                <a:latin typeface="Noto Sans" panose="020B0502040504020204" pitchFamily="34" charset="0"/>
                <a:ea typeface="DengXian" panose="02010600030101010101" pitchFamily="2" charset="-122"/>
              </a:rPr>
              <a:t>, </a:t>
            </a:r>
            <a:r>
              <a:rPr lang="ru-RU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которая </a:t>
            </a: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отвечает за выполнение математических операций в калькуляторе, обрабатывает случаи с ошибками и обновляет интерфейс пользователя в зависимости от результатов вычислений.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073948E-2269-A94D-A6A4-B0ABA241F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0642" y="1450370"/>
            <a:ext cx="4732215" cy="203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1E834A-223A-EF3E-6E4D-A230130C860B}"/>
              </a:ext>
            </a:extLst>
          </p:cNvPr>
          <p:cNvSpPr txBox="1"/>
          <p:nvPr/>
        </p:nvSpPr>
        <p:spPr>
          <a:xfrm>
            <a:off x="7303712" y="3448591"/>
            <a:ext cx="4501191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Рисунок 8 – функции памяти для калькулятора</a:t>
            </a:r>
            <a:endParaRPr lang="ru-RU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7D5CC15-ACDB-5AD8-1D07-A798325DF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5421" y="3987200"/>
            <a:ext cx="4562658" cy="21099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666656-7C66-C6B2-B27B-FA8A87C05719}"/>
              </a:ext>
            </a:extLst>
          </p:cNvPr>
          <p:cNvSpPr txBox="1"/>
          <p:nvPr/>
        </p:nvSpPr>
        <p:spPr>
          <a:xfrm>
            <a:off x="7393085" y="6062274"/>
            <a:ext cx="452733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Рисунок 9 – главная функция калькулятора</a:t>
            </a:r>
            <a:endParaRPr lang="ru-RU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7917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9E1D7B-92B7-1FCB-7E31-A6A42CDD0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6" y="261386"/>
            <a:ext cx="9601200" cy="14859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кода:</a:t>
            </a:r>
            <a:endParaRPr lang="ru-RU" sz="4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CECEB2-3E2F-2506-DCB0-C3DF91DD4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6" y="1172494"/>
            <a:ext cx="5753104" cy="4254285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После создания выпадающих списков и коэффициентов для конвертера, необходимо прописать функцию конвертации. Для этого требуется принять входное значение и умножить его на коэффициент выбранной величины. </a:t>
            </a:r>
          </a:p>
          <a:p>
            <a:pPr algn="just">
              <a:lnSpc>
                <a:spcPct val="15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Остаётся прописать заключительную часть кода конвертера – код предназначенный для создания функциональности конвертации различных единиц измерения (длина, скорость, масса, время, площадь и объем). </a:t>
            </a:r>
            <a:endParaRPr lang="ru-RU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33F962B-C701-4137-8EE8-AFF0F2F08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27" y="873062"/>
            <a:ext cx="5093253" cy="5988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4F2022-0FA2-B284-75F0-D68D5C289909}"/>
              </a:ext>
            </a:extLst>
          </p:cNvPr>
          <p:cNvSpPr txBox="1"/>
          <p:nvPr/>
        </p:nvSpPr>
        <p:spPr>
          <a:xfrm>
            <a:off x="6503188" y="1443268"/>
            <a:ext cx="57282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Рисунок </a:t>
            </a:r>
            <a:r>
              <a:rPr lang="ru-RU" sz="1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10</a:t>
            </a:r>
            <a:r>
              <a:rPr lang="ru-RU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– функция конвертации</a:t>
            </a:r>
            <a:endParaRPr lang="ru-RU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A8DEA96-20A6-5A25-984D-D6C85DD48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352" y="2358962"/>
            <a:ext cx="4764602" cy="29841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37C6E3-B5ED-9818-4DEB-84530E6948B6}"/>
              </a:ext>
            </a:extLst>
          </p:cNvPr>
          <p:cNvSpPr txBox="1"/>
          <p:nvPr/>
        </p:nvSpPr>
        <p:spPr>
          <a:xfrm>
            <a:off x="7485874" y="5308857"/>
            <a:ext cx="40915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Рисунок 11 – обработка изменений во всех конвертерах</a:t>
            </a:r>
            <a:endParaRPr lang="ru-RU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024555"/>
      </p:ext>
    </p:extLst>
  </p:cSld>
  <p:clrMapOvr>
    <a:masterClrMapping/>
  </p:clrMapOvr>
</p:sld>
</file>

<file path=ppt/theme/theme1.xml><?xml version="1.0" encoding="utf-8"?>
<a:theme xmlns:a="http://schemas.openxmlformats.org/drawingml/2006/main" name="Уголки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TM10001105[[fn=Уголки]]</Template>
  <TotalTime>396</TotalTime>
  <Words>837</Words>
  <Application>Microsoft Office PowerPoint</Application>
  <PresentationFormat>Широкоэкранный</PresentationFormat>
  <Paragraphs>75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Calibri</vt:lpstr>
      <vt:lpstr>Franklin Gothic Book</vt:lpstr>
      <vt:lpstr>Noto Sans</vt:lpstr>
      <vt:lpstr>Times New Roman</vt:lpstr>
      <vt:lpstr>Уголки</vt:lpstr>
      <vt:lpstr>Онлайн-калькулятор для инженерных расчётов</vt:lpstr>
      <vt:lpstr>Цель и задачи:</vt:lpstr>
      <vt:lpstr>Актуальность работы</vt:lpstr>
      <vt:lpstr>Основная часть   План создания:</vt:lpstr>
      <vt:lpstr>Создание дизайна:</vt:lpstr>
      <vt:lpstr>Разработка кода:</vt:lpstr>
      <vt:lpstr>Разработка кода:</vt:lpstr>
      <vt:lpstr>Разработка кода:</vt:lpstr>
      <vt:lpstr>Разработка кода:</vt:lpstr>
      <vt:lpstr>Функциональное тестирование:</vt:lpstr>
      <vt:lpstr>Демонстрация работы сайта</vt:lpstr>
      <vt:lpstr>Демонстрация работы сайта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Онлайн-калькулятор для инженерных расчётов</dc:title>
  <dc:creator>. klient</dc:creator>
  <cp:lastModifiedBy>Никита Филенков</cp:lastModifiedBy>
  <cp:revision>26</cp:revision>
  <dcterms:created xsi:type="dcterms:W3CDTF">2024-12-27T15:46:46Z</dcterms:created>
  <dcterms:modified xsi:type="dcterms:W3CDTF">2025-02-18T08:17:04Z</dcterms:modified>
</cp:coreProperties>
</file>

<file path=docProps/thumbnail.jpeg>
</file>